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2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4E149-93AA-0F43-A3C9-1A4A8EE54E98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784D9-ADD6-4F4A-B463-70D518B2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canned this way all of my life and no one has died yet!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84D9-ADD6-4F4A-B463-70D518B237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4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latin typeface="Cambria" charset="0"/>
              </a:rPr>
              <a:t>BE CURRENT: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>
                <a:latin typeface="Cambria" charset="0"/>
              </a:rPr>
              <a:t>Test dial gauge each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>
                <a:latin typeface="Cambria" charset="0"/>
              </a:rPr>
              <a:t>Call local Extension office and ask if there are new canning guidelines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latin typeface="Cambria" charset="0"/>
              </a:rPr>
              <a:t>USE TESTED research-based recipes – these recipes have been tested repeatedly in labs to control for microorganism growth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>
                <a:latin typeface="Cambria" charset="0"/>
              </a:rPr>
              <a:t>USDA Complete Guide to Home Canning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>
                <a:latin typeface="Cambria" charset="0"/>
              </a:rPr>
              <a:t>Ball Blue Book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latin typeface="Cambria" charset="0"/>
              </a:rPr>
              <a:t>Control your creativity when canning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84D9-ADD6-4F4A-B463-70D518B237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9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density:</a:t>
            </a:r>
          </a:p>
          <a:p>
            <a:r>
              <a:rPr lang="en-US" dirty="0" smtClean="0"/>
              <a:t>Changing a recipe will alter the density of the product.  Give examples:  simmering salsa,</a:t>
            </a:r>
            <a:r>
              <a:rPr lang="en-US" baseline="0" dirty="0" smtClean="0"/>
              <a:t> adding thickeners, adding more solids</a:t>
            </a:r>
          </a:p>
          <a:p>
            <a:r>
              <a:rPr lang="en-US" baseline="0" dirty="0" smtClean="0"/>
              <a:t>Altering density impacts processing time.</a:t>
            </a:r>
          </a:p>
          <a:p>
            <a:r>
              <a:rPr lang="en-US" baseline="0" dirty="0" smtClean="0"/>
              <a:t>Want it thicker, add thickener just before serving.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84D9-ADD6-4F4A-B463-70D518B237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Canners including electric</a:t>
            </a:r>
            <a:r>
              <a:rPr lang="en-US" baseline="0" dirty="0" smtClean="0"/>
              <a:t> water bath</a:t>
            </a:r>
          </a:p>
          <a:p>
            <a:r>
              <a:rPr lang="en-US" baseline="0" dirty="0" smtClean="0"/>
              <a:t>Talk about steam canners</a:t>
            </a:r>
            <a:endParaRPr lang="en-US" dirty="0" smtClean="0"/>
          </a:p>
          <a:p>
            <a:r>
              <a:rPr lang="en-US" dirty="0" smtClean="0"/>
              <a:t>Jars</a:t>
            </a:r>
          </a:p>
          <a:p>
            <a:r>
              <a:rPr lang="en-US" dirty="0" smtClean="0"/>
              <a:t>Lids</a:t>
            </a:r>
            <a:r>
              <a:rPr lang="en-US" baseline="0" dirty="0" smtClean="0"/>
              <a:t> – types</a:t>
            </a:r>
          </a:p>
          <a:p>
            <a:r>
              <a:rPr lang="en-US" baseline="0" dirty="0" smtClean="0"/>
              <a:t>Funnels, jar lifters, wands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84D9-ADD6-4F4A-B463-70D518B237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test lids</a:t>
            </a:r>
          </a:p>
          <a:p>
            <a:r>
              <a:rPr lang="en-US" dirty="0" smtClean="0"/>
              <a:t>Tattler</a:t>
            </a:r>
            <a:r>
              <a:rPr lang="en-US" baseline="0" dirty="0" smtClean="0"/>
              <a:t> lids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84D9-ADD6-4F4A-B463-70D518B237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air in the food, starch content and processing temperature determines how much a food will expand.</a:t>
            </a:r>
          </a:p>
          <a:p>
            <a:r>
              <a:rPr lang="en-US" dirty="0" smtClean="0"/>
              <a:t>The higher the temperature the greater the expansion.</a:t>
            </a:r>
          </a:p>
          <a:p>
            <a:r>
              <a:rPr lang="en-US" dirty="0" smtClean="0"/>
              <a:t>Starchy foods such as as  corn, potatoes, lima beans and rice expand and absorb water during heat processing.</a:t>
            </a:r>
          </a:p>
          <a:p>
            <a:r>
              <a:rPr lang="en-US" dirty="0" smtClean="0"/>
              <a:t>Too little – food may expand and bubble</a:t>
            </a:r>
            <a:r>
              <a:rPr lang="en-US" baseline="0" dirty="0" smtClean="0"/>
              <a:t> out and prevent sealing</a:t>
            </a:r>
          </a:p>
          <a:p>
            <a:r>
              <a:rPr lang="en-US" baseline="0" dirty="0" smtClean="0"/>
              <a:t>Too much – food at the top may discolor and may not seal properly because there will not be enough processing time to drive all the air out of the jar.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84D9-ADD6-4F4A-B463-70D518B237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June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A861222-2C8B-4501-BE87-6797EC025925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6C01193-8287-4834-A286-6B880643E934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B5C8118-FB93-4E87-B380-0175F2FE2167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FC49BF1-FCD3-4395-8FF6-0047AF66228E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6C01193-8287-4834-A286-6B880643E934}" type="datetime4">
              <a:rPr lang="en-US" smtClean="0"/>
              <a:pPr/>
              <a:t>June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96C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244" y="2739464"/>
            <a:ext cx="6629400" cy="1219201"/>
          </a:xfrm>
        </p:spPr>
        <p:txBody>
          <a:bodyPr/>
          <a:lstStyle/>
          <a:p>
            <a:r>
              <a:rPr lang="en-US" dirty="0" smtClean="0"/>
              <a:t>Food Preservation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356" y="3482524"/>
            <a:ext cx="7583487" cy="1752600"/>
          </a:xfrm>
        </p:spPr>
        <p:txBody>
          <a:bodyPr/>
          <a:lstStyle/>
          <a:p>
            <a:r>
              <a:rPr lang="en-US" cap="none" dirty="0" smtClean="0">
                <a:latin typeface="Perpetua"/>
              </a:rPr>
              <a:t>Prepared by Marie Anderson</a:t>
            </a:r>
            <a:endParaRPr lang="en-US" cap="none" dirty="0">
              <a:latin typeface="Perpetua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747126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7" name="Parallelogram 16"/>
          <p:cNvSpPr/>
          <p:nvPr/>
        </p:nvSpPr>
        <p:spPr>
          <a:xfrm>
            <a:off x="473153" y="4756706"/>
            <a:ext cx="8541664" cy="1544062"/>
          </a:xfrm>
          <a:prstGeom prst="parallelogram">
            <a:avLst/>
          </a:prstGeom>
          <a:solidFill>
            <a:srgbClr val="B3C96C">
              <a:alpha val="87000"/>
            </a:srgbClr>
          </a:solidFill>
          <a:ln>
            <a:solidFill>
              <a:srgbClr val="B3C9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70821" y="5043105"/>
            <a:ext cx="734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Mapleton Ready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854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12761"/>
            <a:ext cx="8229600" cy="1143000"/>
          </a:xfrm>
        </p:spPr>
        <p:txBody>
          <a:bodyPr/>
          <a:lstStyle/>
          <a:p>
            <a:r>
              <a:rPr lang="en-US" dirty="0">
                <a:latin typeface="Cambria" charset="0"/>
              </a:rPr>
              <a:t>Killing Botulism</a:t>
            </a: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charset="0"/>
              </a:rPr>
              <a:t>It is impossible to reach </a:t>
            </a:r>
            <a:r>
              <a:rPr lang="en-US" b="1" dirty="0">
                <a:solidFill>
                  <a:srgbClr val="000000"/>
                </a:solidFill>
                <a:latin typeface="Cambria" charset="0"/>
              </a:rPr>
              <a:t>240° F</a:t>
            </a:r>
            <a:r>
              <a:rPr lang="en-US" dirty="0">
                <a:solidFill>
                  <a:srgbClr val="000000"/>
                </a:solidFill>
                <a:latin typeface="Cambria" charset="0"/>
              </a:rPr>
              <a:t> in a regular boiling water bath canner.  The highest possible temperature we can reach is </a:t>
            </a:r>
            <a:r>
              <a:rPr lang="en-US" b="1" dirty="0">
                <a:solidFill>
                  <a:srgbClr val="000000"/>
                </a:solidFill>
                <a:latin typeface="Cambria" charset="0"/>
              </a:rPr>
              <a:t>212° F</a:t>
            </a:r>
            <a:r>
              <a:rPr lang="en-US" dirty="0">
                <a:solidFill>
                  <a:srgbClr val="000000"/>
                </a:solidFill>
                <a:latin typeface="Cambria" charset="0"/>
              </a:rPr>
              <a:t> (the boiling point of water </a:t>
            </a:r>
            <a:r>
              <a:rPr lang="en-US" u="sng" dirty="0">
                <a:solidFill>
                  <a:srgbClr val="000000"/>
                </a:solidFill>
                <a:latin typeface="Cambria" charset="0"/>
              </a:rPr>
              <a:t>at sea level</a:t>
            </a:r>
            <a:r>
              <a:rPr lang="en-US" dirty="0">
                <a:solidFill>
                  <a:srgbClr val="000000"/>
                </a:solidFill>
                <a:latin typeface="Cambria" charset="0"/>
              </a:rPr>
              <a:t>).</a:t>
            </a:r>
          </a:p>
          <a:p>
            <a:r>
              <a:rPr lang="en-US" dirty="0">
                <a:solidFill>
                  <a:srgbClr val="000000"/>
                </a:solidFill>
                <a:latin typeface="Cambria" charset="0"/>
              </a:rPr>
              <a:t>In order to kill botulism, we must use a pressure canner when we home-can any meats or vegetables (that </a:t>
            </a:r>
            <a:r>
              <a:rPr lang="en-US" dirty="0" smtClean="0">
                <a:solidFill>
                  <a:srgbClr val="000000"/>
                </a:solidFill>
                <a:latin typeface="Cambria" charset="0"/>
              </a:rPr>
              <a:t>aren’t</a:t>
            </a:r>
            <a:r>
              <a:rPr lang="en-US" altLang="ja-JP" dirty="0" smtClean="0">
                <a:solidFill>
                  <a:srgbClr val="000000"/>
                </a:solidFill>
                <a:latin typeface="Cambria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Cambria" charset="0"/>
              </a:rPr>
              <a:t>pickled).</a:t>
            </a:r>
          </a:p>
          <a:p>
            <a:pPr lvl="1"/>
            <a:r>
              <a:rPr lang="en-US" sz="2400" b="1" i="1" dirty="0">
                <a:solidFill>
                  <a:srgbClr val="000000"/>
                </a:solidFill>
                <a:latin typeface="Cambria" charset="0"/>
              </a:rPr>
              <a:t>With pickled vegetables, if we follow an approved recipe, we add enough acid (i.e., vinegar) to make it safe from botulism.</a:t>
            </a:r>
          </a:p>
        </p:txBody>
      </p:sp>
    </p:spTree>
    <p:extLst>
      <p:ext uri="{BB962C8B-B14F-4D97-AF65-F5344CB8AC3E}">
        <p14:creationId xmlns:p14="http://schemas.microsoft.com/office/powerpoint/2010/main" val="380007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mbria" charset="0"/>
              </a:rPr>
              <a:t>Density: Heat Penetration</a:t>
            </a:r>
            <a:br>
              <a:rPr lang="en-US" b="1" dirty="0">
                <a:latin typeface="Cambria" charset="0"/>
              </a:rPr>
            </a:br>
            <a:r>
              <a:rPr lang="en-US" sz="2800" b="1" dirty="0">
                <a:latin typeface="Cambria" charset="0"/>
              </a:rPr>
              <a:t>impacted by thickness of contents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62" y="1559906"/>
            <a:ext cx="1244601" cy="452431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333333"/>
                </a:solidFill>
                <a:latin typeface="Garamond" pitchFamily="18" charset="0"/>
              </a:rPr>
              <a:t>Heat must travel from molecule to molecule to center of the jar and is a slow process. </a:t>
            </a:r>
            <a:endParaRPr lang="en-US" sz="2800" dirty="0"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7355" y="1549120"/>
            <a:ext cx="4851400" cy="3798776"/>
          </a:xfrm>
        </p:spPr>
      </p:pic>
      <p:sp>
        <p:nvSpPr>
          <p:cNvPr id="9" name="TextBox 8"/>
          <p:cNvSpPr txBox="1"/>
          <p:nvPr/>
        </p:nvSpPr>
        <p:spPr>
          <a:xfrm>
            <a:off x="7431088" y="1549120"/>
            <a:ext cx="1528763" cy="415498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333333"/>
                </a:solidFill>
                <a:latin typeface="Garamond" pitchFamily="18" charset="0"/>
              </a:rPr>
              <a:t>Heat travels through convection currents which circulates to bring heat to the center of the jar.</a:t>
            </a:r>
            <a:endParaRPr lang="en-US" sz="2800" dirty="0"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609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747618" y="5355508"/>
            <a:ext cx="2865437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Conduction:</a:t>
            </a:r>
          </a:p>
          <a:p>
            <a:pPr algn="ctr" eaLnBrk="1" hangingPunct="1"/>
            <a:r>
              <a:rPr lang="en-US" sz="1800" dirty="0"/>
              <a:t>Thick/solid contents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663855" y="5380908"/>
            <a:ext cx="2767233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Convection:</a:t>
            </a:r>
          </a:p>
          <a:p>
            <a:pPr algn="ctr" eaLnBrk="1" hangingPunct="1"/>
            <a:r>
              <a:rPr lang="en-US" sz="1800" dirty="0"/>
              <a:t>Liquid/Less dense contents</a:t>
            </a:r>
          </a:p>
        </p:txBody>
      </p:sp>
    </p:spTree>
    <p:extLst>
      <p:ext uri="{BB962C8B-B14F-4D97-AF65-F5344CB8AC3E}">
        <p14:creationId xmlns:p14="http://schemas.microsoft.com/office/powerpoint/2010/main" val="107159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 charset="0"/>
              </a:rPr>
              <a:t>Adjusting for Altitude</a:t>
            </a:r>
          </a:p>
        </p:txBody>
      </p:sp>
      <p:pic>
        <p:nvPicPr>
          <p:cNvPr id="9" name="Picture 2" descr="altitu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2" r="-12662"/>
          <a:stretch>
            <a:fillRect/>
          </a:stretch>
        </p:blipFill>
        <p:spPr>
          <a:xfrm>
            <a:off x="177801" y="1606384"/>
            <a:ext cx="8693150" cy="4926180"/>
          </a:xfr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832100" y="1727201"/>
            <a:ext cx="2755900" cy="292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Water boils at 212°F </a:t>
            </a:r>
            <a:r>
              <a:rPr lang="en-US" sz="2000" b="1" i="1" u="sng" dirty="0" smtClean="0">
                <a:solidFill>
                  <a:srgbClr val="000000"/>
                </a:solidFill>
                <a:latin typeface="Calibri" charset="0"/>
              </a:rPr>
              <a:t>at sea level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At higher altitudes, water boils at lower temperatures – for example: between 4,000 and 6,000 feet, water boils from  204°F to 201°F.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This means it </a:t>
            </a:r>
            <a:r>
              <a:rPr lang="en-US" sz="2000" b="1" i="1" dirty="0" smtClean="0">
                <a:solidFill>
                  <a:srgbClr val="000000"/>
                </a:solidFill>
                <a:latin typeface="Calibri" charset="0"/>
              </a:rPr>
              <a:t>takes longer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to heat the center of the jar to the </a:t>
            </a:r>
            <a:r>
              <a:rPr lang="en-US" sz="2000" b="1" u="sng" dirty="0" smtClean="0">
                <a:solidFill>
                  <a:srgbClr val="000000"/>
                </a:solidFill>
                <a:latin typeface="Calibri" charset="0"/>
              </a:rPr>
              <a:t>necessary temperature to kill molds/yeast (high-acid) and botulism (low-acid).</a:t>
            </a:r>
          </a:p>
          <a:p>
            <a:pPr>
              <a:buFontTx/>
              <a:buNone/>
            </a:pPr>
            <a:endParaRPr lang="en-US" sz="2800" dirty="0" smtClean="0">
              <a:latin typeface="Cambria" charset="0"/>
            </a:endParaRPr>
          </a:p>
          <a:p>
            <a:endParaRPr lang="en-US" sz="2800" dirty="0" smtClean="0">
              <a:latin typeface="Cambria" charset="0"/>
            </a:endParaRPr>
          </a:p>
          <a:p>
            <a:endParaRPr lang="en-US" sz="2800" dirty="0">
              <a:latin typeface="Cambria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9463" y="3898900"/>
            <a:ext cx="1981200" cy="838200"/>
          </a:xfrm>
          <a:prstGeom prst="ellipse">
            <a:avLst/>
          </a:prstGeom>
          <a:noFill/>
          <a:ln w="41275" cap="rnd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24200" y="5616576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 little side-note for any candy-makers out there... </a:t>
            </a:r>
            <a:r>
              <a:rPr lang="en-US" sz="1800" b="1" dirty="0" smtClean="0">
                <a:solidFill>
                  <a:schemeClr val="bg1"/>
                </a:solidFill>
              </a:rPr>
              <a:t>           You </a:t>
            </a:r>
            <a:r>
              <a:rPr lang="en-US" sz="1800" b="1" dirty="0">
                <a:solidFill>
                  <a:schemeClr val="bg1"/>
                </a:solidFill>
              </a:rPr>
              <a:t>also need to apply altitude adjustments to your </a:t>
            </a:r>
            <a:r>
              <a:rPr lang="en-US" sz="1800" b="1" dirty="0" smtClean="0">
                <a:solidFill>
                  <a:schemeClr val="bg1"/>
                </a:solidFill>
              </a:rPr>
              <a:t>     candy </a:t>
            </a:r>
            <a:r>
              <a:rPr lang="en-US" sz="1800" b="1" dirty="0">
                <a:solidFill>
                  <a:schemeClr val="bg1"/>
                </a:solidFill>
              </a:rPr>
              <a:t>thermometer to have the best </a:t>
            </a:r>
            <a:r>
              <a:rPr lang="en-US" sz="1800" b="1" dirty="0" smtClean="0">
                <a:solidFill>
                  <a:schemeClr val="bg1"/>
                </a:solidFill>
              </a:rPr>
              <a:t>results!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801" y="6172200"/>
            <a:ext cx="2451100" cy="43088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rPr>
              <a:t>Source: USDA Complete Guide to Home Canning, </a:t>
            </a:r>
            <a:r>
              <a:rPr lang="en-US" sz="1100" dirty="0" smtClean="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rPr>
              <a:t> revised 2009</a:t>
            </a:r>
            <a:endParaRPr lang="en-US" sz="1100" dirty="0">
              <a:solidFill>
                <a:schemeClr val="bg2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22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Processing Time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1473200"/>
            <a:ext cx="7583488" cy="4297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>
                <a:latin typeface="Cambria" charset="0"/>
              </a:rPr>
              <a:t>As Altitude Increases</a:t>
            </a:r>
          </a:p>
          <a:p>
            <a:pPr lvl="1">
              <a:buNone/>
            </a:pPr>
            <a:r>
              <a:rPr lang="en-US" sz="4400" b="1" dirty="0">
                <a:solidFill>
                  <a:schemeClr val="accent1"/>
                </a:solidFill>
                <a:latin typeface="Cambria"/>
                <a:cs typeface="Cambria"/>
              </a:rPr>
              <a:t>ADD:</a:t>
            </a:r>
          </a:p>
          <a:p>
            <a:r>
              <a:rPr lang="en-US" b="1" u="sng" dirty="0">
                <a:solidFill>
                  <a:srgbClr val="CC0000"/>
                </a:solidFill>
                <a:latin typeface="Cambria" charset="0"/>
              </a:rPr>
              <a:t>TIME</a:t>
            </a:r>
            <a:r>
              <a:rPr lang="en-US" b="1" dirty="0">
                <a:latin typeface="Cambria" charset="0"/>
              </a:rPr>
              <a:t> (Boiling Water Canner)</a:t>
            </a:r>
            <a:endParaRPr lang="en-US" dirty="0">
              <a:latin typeface="Cambria" charset="0"/>
            </a:endParaRPr>
          </a:p>
          <a:p>
            <a:pPr lvl="1"/>
            <a:r>
              <a:rPr lang="en-US" sz="2000" dirty="0">
                <a:latin typeface="Cambria" charset="0"/>
              </a:rPr>
              <a:t>add 10 min. for 3,000-6,000 ft.</a:t>
            </a:r>
          </a:p>
          <a:p>
            <a:pPr lvl="1">
              <a:buNone/>
            </a:pPr>
            <a:r>
              <a:rPr lang="en-US" sz="2000" b="1" dirty="0">
                <a:solidFill>
                  <a:schemeClr val="bg1"/>
                </a:solidFill>
                <a:latin typeface="Cambria" charset="0"/>
              </a:rPr>
              <a:t>OR</a:t>
            </a:r>
          </a:p>
          <a:p>
            <a:r>
              <a:rPr lang="en-US" b="1" u="sng" dirty="0">
                <a:solidFill>
                  <a:srgbClr val="CC0000"/>
                </a:solidFill>
                <a:latin typeface="Cambria" charset="0"/>
              </a:rPr>
              <a:t>PRESSURE</a:t>
            </a:r>
            <a:r>
              <a:rPr lang="en-US" b="1" dirty="0">
                <a:latin typeface="Cambria" charset="0"/>
              </a:rPr>
              <a:t> (Pressure Canner)</a:t>
            </a:r>
          </a:p>
          <a:p>
            <a:pPr lvl="1"/>
            <a:r>
              <a:rPr lang="en-US" sz="2000" dirty="0">
                <a:latin typeface="Cambria" charset="0"/>
              </a:rPr>
              <a:t>Dial gauge: </a:t>
            </a:r>
            <a:r>
              <a:rPr lang="en-US" sz="2000" dirty="0" smtClean="0">
                <a:latin typeface="Cambria" charset="0"/>
              </a:rPr>
              <a:t>15 </a:t>
            </a:r>
            <a:r>
              <a:rPr lang="en-US" sz="2000" dirty="0">
                <a:latin typeface="Cambria" charset="0"/>
              </a:rPr>
              <a:t>lbs. at 4,001-6,000 ft. </a:t>
            </a:r>
          </a:p>
          <a:p>
            <a:pPr lvl="1"/>
            <a:r>
              <a:rPr lang="en-US" sz="2000" dirty="0">
                <a:latin typeface="Cambria" charset="0"/>
              </a:rPr>
              <a:t>Weighted gauge: 15 lbs. at 4,001-6,000 ft</a:t>
            </a:r>
            <a:r>
              <a:rPr lang="en-US" sz="2000" dirty="0" smtClean="0">
                <a:latin typeface="Cambria" charset="0"/>
              </a:rPr>
              <a:t>.</a:t>
            </a:r>
            <a:endParaRPr lang="en-US" sz="1800" b="1" dirty="0">
              <a:latin typeface="Cambria" charset="0"/>
            </a:endParaRPr>
          </a:p>
          <a:p>
            <a:pPr algn="ctr">
              <a:buNone/>
            </a:pPr>
            <a:r>
              <a:rPr lang="en-US" sz="3200" b="1" dirty="0">
                <a:latin typeface="Cambria" charset="0"/>
              </a:rPr>
              <a:t>ALWAYS verify according to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9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Cambria"/>
                <a:cs typeface="Cambria"/>
              </a:rPr>
              <a:t>Equipment</a:t>
            </a:r>
            <a:endParaRPr lang="en-US" sz="48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0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3064425"/>
            <a:ext cx="3919367" cy="2825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216" y="2709680"/>
            <a:ext cx="3416483" cy="3416483"/>
          </a:xfrm>
          <a:prstGeom prst="rect">
            <a:avLst/>
          </a:prstGeom>
          <a:solidFill>
            <a:schemeClr val="tx2">
              <a:alpha val="87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659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Steam Canners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108200"/>
            <a:ext cx="8369300" cy="3975100"/>
          </a:xfrm>
          <a:ln w="12700">
            <a:solidFill>
              <a:schemeClr val="bg2"/>
            </a:solidFill>
          </a:ln>
        </p:spPr>
        <p:txBody>
          <a:bodyPr numCol="2">
            <a:normAutofit lnSpcReduction="10000"/>
          </a:bodyPr>
          <a:lstStyle/>
          <a:p>
            <a:r>
              <a:rPr lang="en-US" dirty="0" smtClean="0"/>
              <a:t>Use current research-tested recipes developed for a boiling water canner.</a:t>
            </a:r>
          </a:p>
          <a:p>
            <a:r>
              <a:rPr lang="en-US" dirty="0" smtClean="0"/>
              <a:t>Temperature must be monitored to ensure the process only begins when the temperature reaches the boiling point. </a:t>
            </a:r>
          </a:p>
          <a:p>
            <a:r>
              <a:rPr lang="en-US" dirty="0" smtClean="0"/>
              <a:t>Jars must  be heated prior to filling.</a:t>
            </a:r>
          </a:p>
          <a:p>
            <a:r>
              <a:rPr lang="en-US" dirty="0" smtClean="0"/>
              <a:t>Adjust time for altitude.</a:t>
            </a:r>
          </a:p>
          <a:p>
            <a:r>
              <a:rPr lang="en-US" dirty="0" smtClean="0"/>
              <a:t>Processing time should be limited to 45 minutes or less.</a:t>
            </a:r>
          </a:p>
          <a:p>
            <a:r>
              <a:rPr lang="en-US" dirty="0" smtClean="0"/>
              <a:t>Do not open the canner to add water during the process.  This may impact the temperature and food may be under processed.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9463" y="1454835"/>
            <a:ext cx="758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Must only be used with these recommendations:</a:t>
            </a:r>
          </a:p>
        </p:txBody>
      </p:sp>
    </p:spTree>
    <p:extLst>
      <p:ext uri="{BB962C8B-B14F-4D97-AF65-F5344CB8AC3E}">
        <p14:creationId xmlns:p14="http://schemas.microsoft.com/office/powerpoint/2010/main" val="261277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Smooth Top Ranges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60500"/>
            <a:ext cx="7583488" cy="4889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Contact range manufacturer before pressure canning.</a:t>
            </a:r>
          </a:p>
          <a:p>
            <a:r>
              <a:rPr lang="en-US" dirty="0" smtClean="0"/>
              <a:t>Water bath canners must be designed for smooth top ranges or large, deep, flat-bottomed stockpots no larger than the cooking surface.</a:t>
            </a:r>
          </a:p>
          <a:p>
            <a:r>
              <a:rPr lang="en-US" dirty="0" smtClean="0"/>
              <a:t>Portable gas burners </a:t>
            </a:r>
            <a:r>
              <a:rPr lang="en-US" dirty="0" smtClean="0"/>
              <a:t>(i.e. Camp </a:t>
            </a:r>
            <a:r>
              <a:rPr lang="en-US" dirty="0" smtClean="0"/>
              <a:t>Chef) (not recommended)</a:t>
            </a:r>
          </a:p>
          <a:p>
            <a:pPr marL="565150" lvl="2" indent="0">
              <a:buNone/>
            </a:pPr>
            <a:r>
              <a:rPr lang="en-US" dirty="0" smtClean="0"/>
              <a:t>BTU’s must be under 12,000</a:t>
            </a:r>
          </a:p>
          <a:p>
            <a:pPr marL="565150" lvl="2" indent="0">
              <a:buNone/>
            </a:pPr>
            <a:r>
              <a:rPr lang="en-US" dirty="0" smtClean="0"/>
              <a:t>May cause canner/property damage</a:t>
            </a:r>
          </a:p>
          <a:p>
            <a:pPr marL="565150" lvl="2" indent="0">
              <a:buNone/>
            </a:pPr>
            <a:r>
              <a:rPr lang="en-US" dirty="0" smtClean="0"/>
              <a:t>Susceptible to flame being blown out</a:t>
            </a:r>
          </a:p>
          <a:p>
            <a:pPr marL="565150" lvl="2" indent="0">
              <a:buNone/>
            </a:pPr>
            <a:r>
              <a:rPr lang="en-US" dirty="0" smtClean="0"/>
              <a:t>May run out of gas before processing time is complete</a:t>
            </a:r>
          </a:p>
          <a:p>
            <a:pPr marL="330200" indent="-342900"/>
            <a:r>
              <a:rPr lang="en-US" dirty="0" smtClean="0"/>
              <a:t>Ball now has an electric water bath canner!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4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68584"/>
            <a:ext cx="8293100" cy="4444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Cambria" charset="0"/>
              </a:rPr>
              <a:t>Packing </a:t>
            </a:r>
            <a:r>
              <a:rPr lang="en-US" sz="4800" b="1" dirty="0" smtClean="0">
                <a:solidFill>
                  <a:schemeClr val="bg1"/>
                </a:solidFill>
                <a:latin typeface="Cambria" charset="0"/>
              </a:rPr>
              <a:t>Methods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latin typeface="Cambria" charset="0"/>
              </a:rPr>
              <a:t>Raw pack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Cambria" charset="0"/>
              </a:rPr>
              <a:t>Raw food put into jar; then boiling canning liquid is poured in over food.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Cambria" charset="0"/>
              </a:rPr>
              <a:t>Oxygen in food tissue may cause discoloration after 2 to 3 months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Cambria" charset="0"/>
              </a:rPr>
              <a:t>More suitable for vegetables processed in a pressure canner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Cambria" charset="0"/>
              </a:rPr>
              <a:t>Fruits (high air content) will float in jars</a:t>
            </a:r>
            <a:endParaRPr lang="en-US" sz="2400" dirty="0">
              <a:latin typeface="Cambria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2452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6908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586037"/>
            <a:ext cx="7583488" cy="42973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ambria" charset="0"/>
              </a:rPr>
              <a:t>Hot pack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mbria" charset="0"/>
              </a:rPr>
              <a:t>Boil raw foods and canning liquid 3 to 5 minutes in a saucepan or blancher, then poured into jars.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Cambria" charset="0"/>
              </a:rPr>
              <a:t>Advantages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mbria" charset="0"/>
              </a:rPr>
              <a:t>Helps remove air from food tissues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mbria" charset="0"/>
              </a:rPr>
              <a:t>Helps keep the food from floating in the jars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mbria" charset="0"/>
              </a:rPr>
              <a:t>Increases vacuum in sealed jars, and improves shelf life.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ambria" charset="0"/>
              </a:rPr>
              <a:t>Preshrinking food permits filling more food into each jar.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2452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67551" y="1699817"/>
            <a:ext cx="5005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charset="0"/>
              </a:rPr>
              <a:t>Packing Methods</a:t>
            </a:r>
          </a:p>
        </p:txBody>
      </p:sp>
    </p:spTree>
    <p:extLst>
      <p:ext uri="{BB962C8B-B14F-4D97-AF65-F5344CB8AC3E}">
        <p14:creationId xmlns:p14="http://schemas.microsoft.com/office/powerpoint/2010/main" val="197904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420937"/>
            <a:ext cx="8064499" cy="4297363"/>
          </a:xfrm>
        </p:spPr>
        <p:txBody>
          <a:bodyPr numCol="2"/>
          <a:lstStyle/>
          <a:p>
            <a:r>
              <a:rPr lang="en-US" dirty="0">
                <a:latin typeface="Cambria" charset="0"/>
              </a:rPr>
              <a:t>Fill jars w/food, leaving correct headspace.</a:t>
            </a:r>
          </a:p>
          <a:p>
            <a:r>
              <a:rPr lang="en-US" dirty="0">
                <a:latin typeface="Cambria" charset="0"/>
              </a:rPr>
              <a:t>Remove air bubbles </a:t>
            </a:r>
            <a:r>
              <a:rPr lang="en-US" dirty="0" smtClean="0">
                <a:latin typeface="Cambria" charset="0"/>
              </a:rPr>
              <a:t>with a rubber </a:t>
            </a:r>
            <a:r>
              <a:rPr lang="en-US" dirty="0">
                <a:latin typeface="Cambria" charset="0"/>
              </a:rPr>
              <a:t>spatula.</a:t>
            </a:r>
          </a:p>
          <a:p>
            <a:r>
              <a:rPr lang="en-US" dirty="0">
                <a:latin typeface="Cambria" charset="0"/>
              </a:rPr>
              <a:t>Wipe down mouth of jar.</a:t>
            </a:r>
          </a:p>
          <a:p>
            <a:r>
              <a:rPr lang="en-US" dirty="0" smtClean="0">
                <a:latin typeface="Cambria" charset="0"/>
              </a:rPr>
              <a:t>Follow lid manufacturer’s recommendation for preparing &amp; tightening lids.</a:t>
            </a:r>
          </a:p>
          <a:p>
            <a:pPr lvl="1"/>
            <a:endParaRPr lang="en-US" sz="2400" dirty="0" smtClean="0">
              <a:latin typeface="Cambria" charset="0"/>
            </a:endParaRPr>
          </a:p>
          <a:p>
            <a:pPr lvl="1"/>
            <a:r>
              <a:rPr lang="en-US" sz="2400" dirty="0" smtClean="0">
                <a:latin typeface="Cambria" charset="0"/>
              </a:rPr>
              <a:t>Too </a:t>
            </a:r>
            <a:r>
              <a:rPr lang="en-US" sz="2400" dirty="0">
                <a:latin typeface="Cambria" charset="0"/>
              </a:rPr>
              <a:t>tight: air </a:t>
            </a:r>
            <a:r>
              <a:rPr lang="en-US" sz="2400" dirty="0" smtClean="0">
                <a:latin typeface="Cambria" charset="0"/>
              </a:rPr>
              <a:t>can</a:t>
            </a:r>
            <a:r>
              <a:rPr lang="en-US" altLang="ja-JP" sz="2400" dirty="0" smtClean="0">
                <a:latin typeface="Cambria" charset="0"/>
              </a:rPr>
              <a:t>’t escape</a:t>
            </a:r>
            <a:r>
              <a:rPr lang="en-US" altLang="ja-JP" sz="2400" dirty="0">
                <a:latin typeface="Cambria" charset="0"/>
              </a:rPr>
              <a:t>, buckling, food discoloration and jar breakage</a:t>
            </a:r>
          </a:p>
          <a:p>
            <a:pPr lvl="1"/>
            <a:r>
              <a:rPr lang="en-US" sz="2400" dirty="0">
                <a:latin typeface="Cambria" charset="0"/>
              </a:rPr>
              <a:t>Too loose: liquid escapes, seal fails.</a:t>
            </a:r>
          </a:p>
          <a:p>
            <a:pPr lvl="1"/>
            <a:r>
              <a:rPr lang="en-US" sz="2400" b="1" dirty="0">
                <a:latin typeface="Cambria" charset="0"/>
              </a:rPr>
              <a:t>DO NOT readjust the lid after processing! </a:t>
            </a:r>
          </a:p>
          <a:p>
            <a:endParaRPr lang="en-US" dirty="0"/>
          </a:p>
          <a:p>
            <a:endParaRPr lang="en-US" sz="2000" dirty="0">
              <a:latin typeface="Cambria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2452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55737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21F07"/>
                </a:solidFill>
                <a:latin typeface="Cambria" charset="0"/>
              </a:rPr>
              <a:t>Jars </a:t>
            </a:r>
            <a:r>
              <a:rPr lang="en-US" b="1" dirty="0">
                <a:solidFill>
                  <a:srgbClr val="921F07"/>
                </a:solidFill>
                <a:latin typeface="Cambria" charset="0"/>
              </a:rPr>
              <a:t>&amp; Lids</a:t>
            </a:r>
          </a:p>
        </p:txBody>
      </p:sp>
    </p:spTree>
    <p:extLst>
      <p:ext uri="{BB962C8B-B14F-4D97-AF65-F5344CB8AC3E}">
        <p14:creationId xmlns:p14="http://schemas.microsoft.com/office/powerpoint/2010/main" val="97976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52" y="1828800"/>
            <a:ext cx="8466955" cy="4297363"/>
          </a:xfrm>
        </p:spPr>
        <p:txBody>
          <a:bodyPr/>
          <a:lstStyle/>
          <a:p>
            <a:endParaRPr lang="en-US" sz="7200" dirty="0" smtClean="0"/>
          </a:p>
          <a:p>
            <a:r>
              <a:rPr lang="en-US" sz="7200" dirty="0" smtClean="0">
                <a:solidFill>
                  <a:srgbClr val="921F07"/>
                </a:solidFill>
              </a:rPr>
              <a:t>Why preserve food?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0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880639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81034"/>
            <a:ext cx="7583488" cy="4978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921F07"/>
                </a:solidFill>
              </a:rPr>
              <a:t>Headspace</a:t>
            </a:r>
          </a:p>
          <a:p>
            <a:r>
              <a:rPr lang="en-US" dirty="0" smtClean="0"/>
              <a:t>Headspace is the unfilled space between the food in the jar and the lid.</a:t>
            </a:r>
          </a:p>
          <a:p>
            <a:pPr lvl="1"/>
            <a:r>
              <a:rPr lang="en-US" dirty="0" smtClean="0"/>
              <a:t>Jams &amp; Jellies			¼-inch</a:t>
            </a:r>
          </a:p>
          <a:p>
            <a:pPr lvl="1"/>
            <a:r>
              <a:rPr lang="en-US" dirty="0" smtClean="0"/>
              <a:t>Tomatoes, fruits, pickles		½-inch</a:t>
            </a:r>
          </a:p>
          <a:p>
            <a:pPr lvl="1"/>
            <a:r>
              <a:rPr lang="en-US" dirty="0" smtClean="0"/>
              <a:t>Most low acid foods		1-inch to 1¼-inches </a:t>
            </a:r>
          </a:p>
          <a:p>
            <a:r>
              <a:rPr lang="en-US" dirty="0" smtClean="0"/>
              <a:t>Headspace is needed because foods expand as the jars are heated.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91939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Boiling Water Canner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Fill canner halfway with water.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Preheat to 140°F for raw pack and 180°F for hot packed foods.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Load filled jars with lids into rack and then lower into water.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Add more boiling water until at least 1inch over tops of jars.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Cover; turn heat to highest setting until water boils vigorously.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2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Pressure Canner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Vent at least 10 minutes before pressurizing.</a:t>
            </a:r>
          </a:p>
          <a:p>
            <a:pPr>
              <a:defRPr/>
            </a:pPr>
            <a:r>
              <a:rPr lang="en-US" dirty="0"/>
              <a:t>For altitudes above 1,000 feet the pressure must be adjusted: Utah County = </a:t>
            </a:r>
            <a:r>
              <a:rPr lang="en-US" dirty="0" smtClean="0"/>
              <a:t>15 </a:t>
            </a:r>
            <a:r>
              <a:rPr lang="en-US" dirty="0"/>
              <a:t>lbs.</a:t>
            </a:r>
          </a:p>
          <a:p>
            <a:pPr>
              <a:defRPr/>
            </a:pPr>
            <a:r>
              <a:rPr lang="en-US" dirty="0"/>
              <a:t>Gauges should be checked before use </a:t>
            </a:r>
            <a:r>
              <a:rPr lang="en-US" b="1" dirty="0"/>
              <a:t>each year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Check gaskets. Nicked or dried gaskets could result in steam leaks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4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Pressure Canner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Put 2-3 inches of water in canner, place filled jars with lids into the canner and fasten cover securely.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Heat until steam escapes from vent port.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Let steam vent for 10 minutes, then place weight on vent port or close petcock. Allow to pressurize.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Begin to time when recommended pressure is reached</a:t>
            </a:r>
            <a:r>
              <a:rPr lang="en-US" dirty="0" smtClean="0">
                <a:latin typeface="Cambria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mbria" charset="0"/>
              </a:rPr>
              <a:t>Adjust heat to regulate a steady pressure on gauge (can be slightly above)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dirty="0">
              <a:latin typeface="Cambr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67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Pressure Canner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 startAt="6"/>
            </a:pPr>
            <a:r>
              <a:rPr lang="en-US" dirty="0" smtClean="0">
                <a:latin typeface="Cambria" charset="0"/>
              </a:rPr>
              <a:t>When </a:t>
            </a:r>
            <a:r>
              <a:rPr lang="en-US" dirty="0">
                <a:latin typeface="Cambria" charset="0"/>
              </a:rPr>
              <a:t>time is up, turn off heat &amp; let canner depressurize.  </a:t>
            </a:r>
            <a:r>
              <a:rPr lang="en-US" b="1" dirty="0">
                <a:latin typeface="Cambria" charset="0"/>
              </a:rPr>
              <a:t>DO NOT </a:t>
            </a:r>
            <a:r>
              <a:rPr lang="en-US" dirty="0">
                <a:latin typeface="Cambria" charset="0"/>
              </a:rPr>
              <a:t>force-cool canner – Can result in damage &amp; food spoilage.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en-US" dirty="0">
                <a:latin typeface="Cambria" charset="0"/>
              </a:rPr>
              <a:t>After canner is depressurized, remove weight from vent. Wait </a:t>
            </a:r>
            <a:r>
              <a:rPr lang="en-US" dirty="0" smtClean="0">
                <a:latin typeface="Cambria" charset="0"/>
              </a:rPr>
              <a:t>10 </a:t>
            </a:r>
            <a:r>
              <a:rPr lang="en-US" dirty="0">
                <a:latin typeface="Cambria" charset="0"/>
              </a:rPr>
              <a:t>minutes, remove lid &amp; avoid steam.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en-US" dirty="0">
                <a:latin typeface="Cambria" charset="0"/>
              </a:rPr>
              <a:t>Allow jars to sit for 5 minutes before removing.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en-US" dirty="0">
                <a:latin typeface="Cambria" charset="0"/>
              </a:rPr>
              <a:t>Remove jars and place on </a:t>
            </a:r>
            <a:r>
              <a:rPr lang="en-US" dirty="0" smtClean="0">
                <a:latin typeface="Cambria" charset="0"/>
              </a:rPr>
              <a:t>towel or rack away from drafts.</a:t>
            </a:r>
            <a:endParaRPr lang="en-US" dirty="0">
              <a:latin typeface="Cambr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57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Cooling Jars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60500"/>
            <a:ext cx="7583488" cy="4297363"/>
          </a:xfrm>
        </p:spPr>
        <p:txBody>
          <a:bodyPr/>
          <a:lstStyle/>
          <a:p>
            <a:r>
              <a:rPr lang="en-US" dirty="0">
                <a:latin typeface="Cambria" charset="0"/>
              </a:rPr>
              <a:t>DO NOT retighten lids.</a:t>
            </a:r>
          </a:p>
          <a:p>
            <a:r>
              <a:rPr lang="en-US" dirty="0">
                <a:latin typeface="Cambria" charset="0"/>
              </a:rPr>
              <a:t>Cool at room temperature for 12-24 hours on a rack or a towel.</a:t>
            </a:r>
          </a:p>
          <a:p>
            <a:r>
              <a:rPr lang="en-US" dirty="0">
                <a:latin typeface="Cambria" charset="0"/>
              </a:rPr>
              <a:t>When cooled </a:t>
            </a:r>
            <a:r>
              <a:rPr lang="en-US" b="1" dirty="0">
                <a:latin typeface="Cambria" charset="0"/>
              </a:rPr>
              <a:t>remove screw lid</a:t>
            </a:r>
            <a:r>
              <a:rPr lang="en-US" dirty="0">
                <a:latin typeface="Cambria" charset="0"/>
              </a:rPr>
              <a:t>, wash, dry (bottles &amp; screw bands), label jars &amp; store</a:t>
            </a:r>
            <a:r>
              <a:rPr lang="en-US" dirty="0" smtClean="0">
                <a:latin typeface="Cambria" charset="0"/>
              </a:rPr>
              <a:t>.</a:t>
            </a:r>
          </a:p>
          <a:p>
            <a:r>
              <a:rPr lang="en-US" dirty="0" smtClean="0">
                <a:latin typeface="Cambria" charset="0"/>
              </a:rPr>
              <a:t>If lids do not seal, reprocess within 24 hours.</a:t>
            </a:r>
          </a:p>
          <a:p>
            <a:r>
              <a:rPr lang="en-US" dirty="0" smtClean="0">
                <a:latin typeface="Cambria" charset="0"/>
              </a:rPr>
              <a:t>Reprocess for the </a:t>
            </a:r>
            <a:r>
              <a:rPr lang="en-US" b="1" dirty="0" smtClean="0">
                <a:latin typeface="Cambria" charset="0"/>
              </a:rPr>
              <a:t>entire</a:t>
            </a:r>
            <a:r>
              <a:rPr lang="en-US" dirty="0" smtClean="0">
                <a:latin typeface="Cambria" charset="0"/>
              </a:rPr>
              <a:t> processing time.</a:t>
            </a:r>
          </a:p>
          <a:p>
            <a:r>
              <a:rPr lang="en-US" dirty="0" smtClean="0">
                <a:latin typeface="Cambria" charset="0"/>
              </a:rPr>
              <a:t>Or refrigerate the jars and consume within 2-3 days.</a:t>
            </a:r>
            <a:endParaRPr lang="en-US" dirty="0">
              <a:latin typeface="Cambr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02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63" y="2971800"/>
            <a:ext cx="7583488" cy="4297363"/>
          </a:xfrm>
        </p:spPr>
        <p:txBody>
          <a:bodyPr/>
          <a:lstStyle/>
          <a:p>
            <a:r>
              <a:rPr lang="en-US" dirty="0">
                <a:latin typeface="Cambria" charset="0"/>
              </a:rPr>
              <a:t>Label and date your jars.</a:t>
            </a:r>
          </a:p>
          <a:p>
            <a:r>
              <a:rPr lang="en-US" dirty="0">
                <a:latin typeface="Cambria" charset="0"/>
              </a:rPr>
              <a:t>Store filled jars in clean, cool, dark and dry place.</a:t>
            </a:r>
          </a:p>
          <a:p>
            <a:r>
              <a:rPr lang="en-US" dirty="0">
                <a:latin typeface="Cambria" charset="0"/>
              </a:rPr>
              <a:t>Accidental freezing may cause unsealing or softening of food. Insulate jars if they are stored in a place with possible freezing capabilities.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1034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921F07"/>
                </a:solidFill>
                <a:latin typeface="Cambria" charset="0"/>
              </a:rPr>
              <a:t>Storing Your Food</a:t>
            </a:r>
          </a:p>
        </p:txBody>
      </p:sp>
    </p:spTree>
    <p:extLst>
      <p:ext uri="{BB962C8B-B14F-4D97-AF65-F5344CB8AC3E}">
        <p14:creationId xmlns:p14="http://schemas.microsoft.com/office/powerpoint/2010/main" val="170005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otolia_64489219_X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r="22147"/>
          <a:stretch>
            <a:fillRect/>
          </a:stretch>
        </p:blipFill>
        <p:spPr>
          <a:ln>
            <a:solidFill>
              <a:schemeClr val="bg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32311" y="1828800"/>
            <a:ext cx="4395346" cy="5029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I’ve canned this way for years and no one has died yet!</a:t>
            </a:r>
          </a:p>
          <a:p>
            <a:r>
              <a:rPr lang="en-US" sz="3600" b="1" dirty="0" smtClean="0"/>
              <a:t>That may be true but . . .!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0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64634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4125" y="1668583"/>
            <a:ext cx="877824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  <a:latin typeface="Cambria" charset="0"/>
              </a:rPr>
              <a:t>Food Safety is Our </a:t>
            </a:r>
            <a:r>
              <a:rPr lang="en-US" b="1" dirty="0" smtClean="0">
                <a:solidFill>
                  <a:schemeClr val="accent1"/>
                </a:solidFill>
                <a:latin typeface="Cambria" charset="0"/>
              </a:rPr>
              <a:t>#1 </a:t>
            </a:r>
            <a:r>
              <a:rPr lang="en-US" b="1" dirty="0">
                <a:solidFill>
                  <a:schemeClr val="accent1"/>
                </a:solidFill>
                <a:latin typeface="Cambria" charset="0"/>
              </a:rPr>
              <a:t>Priority!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2452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8639" y="2833858"/>
            <a:ext cx="8516761" cy="314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Cambria" charset="0"/>
              </a:rPr>
              <a:t>Canning is NOT Cooking!</a:t>
            </a:r>
          </a:p>
          <a:p>
            <a:pPr marL="914400" lvl="1" indent="-457200">
              <a:lnSpc>
                <a:spcPct val="90000"/>
              </a:lnSpc>
              <a:buFont typeface="Arial"/>
              <a:buChar char="•"/>
            </a:pPr>
            <a:r>
              <a:rPr lang="en-US" sz="3200" dirty="0">
                <a:latin typeface="Cambria" charset="0"/>
              </a:rPr>
              <a:t>Successful Cooking = Good tasting food w/ expected consistency</a:t>
            </a:r>
          </a:p>
          <a:p>
            <a:pPr marL="914400" lvl="1" indent="-457200">
              <a:lnSpc>
                <a:spcPct val="90000"/>
              </a:lnSpc>
              <a:buFont typeface="Arial"/>
              <a:buChar char="•"/>
            </a:pPr>
            <a:r>
              <a:rPr lang="en-US" sz="3200" dirty="0">
                <a:latin typeface="Cambria" charset="0"/>
              </a:rPr>
              <a:t>Successful Canning = Control of potentially harmful microorganisms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ambria" charset="0"/>
              </a:rPr>
              <a:t>Appearance, taste, texture not always good indicators</a:t>
            </a:r>
          </a:p>
        </p:txBody>
      </p:sp>
    </p:spTree>
    <p:extLst>
      <p:ext uri="{BB962C8B-B14F-4D97-AF65-F5344CB8AC3E}">
        <p14:creationId xmlns:p14="http://schemas.microsoft.com/office/powerpoint/2010/main" val="288871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2452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9463" y="1953321"/>
            <a:ext cx="7583488" cy="4297363"/>
          </a:xfrm>
          <a:solidFill>
            <a:srgbClr val="FFFFFF">
              <a:alpha val="47842"/>
            </a:srgb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Cambria" charset="0"/>
              </a:rPr>
              <a:t>A sealed jar does not mean a safe jar </a:t>
            </a:r>
          </a:p>
          <a:p>
            <a:pPr lvl="1" eaLnBrk="1" hangingPunct="1"/>
            <a:r>
              <a:rPr lang="en-US" sz="2400" b="1" u="sng" dirty="0">
                <a:latin typeface="Cambria" charset="0"/>
              </a:rPr>
              <a:t>Enough heat</a:t>
            </a:r>
            <a:r>
              <a:rPr lang="en-US" sz="2400" dirty="0">
                <a:latin typeface="Cambria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Cambria" charset="0"/>
              </a:rPr>
              <a:t>must</a:t>
            </a:r>
            <a:r>
              <a:rPr lang="en-US" sz="2400" dirty="0">
                <a:latin typeface="Cambria" charset="0"/>
              </a:rPr>
              <a:t> reach center of jar to control molds, yeasts, or bacteria that might cause illness</a:t>
            </a:r>
          </a:p>
          <a:p>
            <a:pPr lvl="1" eaLnBrk="1" hangingPunct="1"/>
            <a:r>
              <a:rPr lang="en-US" sz="2400" dirty="0">
                <a:latin typeface="Cambria" charset="0"/>
              </a:rPr>
              <a:t>MUST be </a:t>
            </a:r>
            <a:r>
              <a:rPr lang="en-US" sz="2400" b="1" u="sng" dirty="0">
                <a:latin typeface="Cambria" charset="0"/>
              </a:rPr>
              <a:t>enough time</a:t>
            </a:r>
            <a:r>
              <a:rPr lang="en-US" sz="2400" dirty="0">
                <a:latin typeface="Cambria" charset="0"/>
              </a:rPr>
              <a:t> for the heat to </a:t>
            </a:r>
            <a:r>
              <a:rPr lang="en-US" sz="2400" dirty="0">
                <a:solidFill>
                  <a:srgbClr val="CC0000"/>
                </a:solidFill>
                <a:latin typeface="Cambria" charset="0"/>
              </a:rPr>
              <a:t>penetrate</a:t>
            </a:r>
            <a:r>
              <a:rPr lang="en-US" sz="2400" dirty="0">
                <a:latin typeface="Cambria" charset="0"/>
              </a:rPr>
              <a:t> the food and eliminate undesirable microorganisms.</a:t>
            </a:r>
          </a:p>
          <a:p>
            <a:pPr eaLnBrk="1" hangingPunct="1"/>
            <a:r>
              <a:rPr lang="en-US" sz="2800" dirty="0">
                <a:latin typeface="Cambria" charset="0"/>
              </a:rPr>
              <a:t>Processing Time Scientifically determined</a:t>
            </a:r>
          </a:p>
          <a:p>
            <a:pPr lvl="1" eaLnBrk="1" hangingPunct="1"/>
            <a:r>
              <a:rPr lang="en-US" sz="2400" dirty="0">
                <a:latin typeface="Cambria" charset="0"/>
              </a:rPr>
              <a:t>Researchers repeat process over and over until they can guarantee control of the target microorganism.</a:t>
            </a:r>
          </a:p>
          <a:p>
            <a:pPr eaLnBrk="1" hangingPunct="1"/>
            <a:r>
              <a:rPr lang="en-US" sz="2800" dirty="0">
                <a:latin typeface="Cambria" charset="0"/>
              </a:rPr>
              <a:t>Jars do not need to be sterile.  Clean is good.</a:t>
            </a:r>
          </a:p>
        </p:txBody>
      </p:sp>
    </p:spTree>
    <p:extLst>
      <p:ext uri="{BB962C8B-B14F-4D97-AF65-F5344CB8AC3E}">
        <p14:creationId xmlns:p14="http://schemas.microsoft.com/office/powerpoint/2010/main" val="323186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2452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Rectangle 2"/>
          <p:cNvSpPr>
            <a:spLocks noGrp="1"/>
          </p:cNvSpPr>
          <p:nvPr>
            <p:ph idx="1"/>
          </p:nvPr>
        </p:nvSpPr>
        <p:spPr>
          <a:xfrm>
            <a:off x="448251" y="1828800"/>
            <a:ext cx="7914700" cy="4708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  <a:latin typeface="Cambria"/>
                <a:cs typeface="Cambria"/>
              </a:rPr>
              <a:t>Use </a:t>
            </a:r>
            <a:r>
              <a:rPr lang="en-US" sz="4800" dirty="0">
                <a:solidFill>
                  <a:schemeClr val="bg1"/>
                </a:solidFill>
                <a:latin typeface="Cambria"/>
                <a:cs typeface="Cambria"/>
              </a:rPr>
              <a:t>Current, Tested </a:t>
            </a:r>
            <a:r>
              <a:rPr lang="en-US" sz="4800" dirty="0" smtClean="0">
                <a:solidFill>
                  <a:schemeClr val="bg1"/>
                </a:solidFill>
                <a:latin typeface="Cambria"/>
                <a:cs typeface="Cambria"/>
              </a:rPr>
              <a:t>Recipes</a:t>
            </a:r>
          </a:p>
          <a:p>
            <a:pPr lvl="6"/>
            <a:r>
              <a:rPr lang="en-US" sz="3400" dirty="0" smtClean="0">
                <a:solidFill>
                  <a:schemeClr val="bg1"/>
                </a:solidFill>
                <a:latin typeface="Cambria"/>
                <a:cs typeface="Cambria"/>
              </a:rPr>
              <a:t>USDA Canning Guide</a:t>
            </a:r>
          </a:p>
          <a:p>
            <a:pPr lvl="6"/>
            <a:r>
              <a:rPr lang="en-US" sz="3400" dirty="0" smtClean="0">
                <a:solidFill>
                  <a:schemeClr val="bg1"/>
                </a:solidFill>
                <a:latin typeface="Cambria"/>
                <a:cs typeface="Cambria"/>
              </a:rPr>
              <a:t>Current Ball Blue Book</a:t>
            </a:r>
          </a:p>
          <a:p>
            <a:pPr lvl="8"/>
            <a:r>
              <a:rPr lang="en-US" sz="3400" dirty="0" err="1" smtClean="0">
                <a:solidFill>
                  <a:schemeClr val="bg1"/>
                </a:solidFill>
                <a:latin typeface="Cambria"/>
                <a:cs typeface="Cambria"/>
              </a:rPr>
              <a:t>www.freshpreserving.com</a:t>
            </a:r>
            <a:endParaRPr lang="en-US" sz="34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lvl="6"/>
            <a:r>
              <a:rPr lang="en-US" sz="3400" dirty="0" smtClean="0">
                <a:solidFill>
                  <a:schemeClr val="bg1"/>
                </a:solidFill>
                <a:latin typeface="Cambria"/>
                <a:cs typeface="Cambria"/>
              </a:rPr>
              <a:t>So Easy to Preserve</a:t>
            </a:r>
          </a:p>
          <a:p>
            <a:pPr lvl="8"/>
            <a:r>
              <a:rPr lang="en-US" sz="3400" dirty="0" err="1" smtClean="0">
                <a:solidFill>
                  <a:schemeClr val="bg1"/>
                </a:solidFill>
                <a:latin typeface="Cambria"/>
                <a:cs typeface="Cambria"/>
              </a:rPr>
              <a:t>www.nchfp.uga.edu</a:t>
            </a:r>
            <a:endParaRPr lang="en-US" sz="3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6413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2452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2063" y="1828800"/>
            <a:ext cx="8890302" cy="42973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4000" b="1" dirty="0">
                <a:solidFill>
                  <a:srgbClr val="921F07"/>
                </a:solidFill>
                <a:latin typeface="Cambria" charset="0"/>
              </a:rPr>
              <a:t>Factors affecting processing times</a:t>
            </a:r>
            <a:r>
              <a:rPr lang="en-US" sz="4000" b="1" dirty="0" smtClean="0">
                <a:solidFill>
                  <a:srgbClr val="921F07"/>
                </a:solidFill>
                <a:latin typeface="Cambria" charset="0"/>
              </a:rPr>
              <a:t>:</a:t>
            </a:r>
          </a:p>
          <a:p>
            <a:pPr algn="ctr" eaLnBrk="1" hangingPunct="1">
              <a:buFont typeface="Arial" charset="0"/>
              <a:buNone/>
            </a:pPr>
            <a:endParaRPr lang="en-US" sz="1200" b="1" dirty="0">
              <a:solidFill>
                <a:srgbClr val="921F07"/>
              </a:solidFill>
              <a:latin typeface="Cambria" charset="0"/>
            </a:endParaRPr>
          </a:p>
          <a:p>
            <a:pPr lvl="6">
              <a:buFont typeface="Cambria" charset="0"/>
              <a:buAutoNum type="arabicPeriod"/>
            </a:pPr>
            <a:r>
              <a:rPr lang="en-US" sz="3000" b="1" dirty="0">
                <a:latin typeface="Cambria" charset="0"/>
              </a:rPr>
              <a:t>  Acid content of the food</a:t>
            </a:r>
          </a:p>
          <a:p>
            <a:pPr lvl="6">
              <a:buFont typeface="Cambria" charset="0"/>
              <a:buAutoNum type="arabicPeriod"/>
            </a:pPr>
            <a:r>
              <a:rPr lang="en-US" sz="3000" b="1" dirty="0">
                <a:latin typeface="Cambria" charset="0"/>
              </a:rPr>
              <a:t>  Density of the food</a:t>
            </a:r>
          </a:p>
          <a:p>
            <a:pPr lvl="6">
              <a:buFont typeface="Cambria" charset="0"/>
              <a:buAutoNum type="arabicPeriod"/>
            </a:pPr>
            <a:r>
              <a:rPr lang="en-US" sz="3000" b="1" dirty="0">
                <a:latin typeface="Cambria" charset="0"/>
              </a:rPr>
              <a:t>  Altitude</a:t>
            </a:r>
          </a:p>
          <a:p>
            <a:pPr lvl="6">
              <a:buFont typeface="Cambria" charset="0"/>
              <a:buAutoNum type="arabicPeriod"/>
            </a:pPr>
            <a:r>
              <a:rPr lang="en-US" sz="3000" b="1" dirty="0">
                <a:latin typeface="Cambria" charset="0"/>
              </a:rPr>
              <a:t>  Starting Temperature of the Food</a:t>
            </a:r>
          </a:p>
          <a:p>
            <a:pPr lvl="6">
              <a:buFont typeface="Cambria" charset="0"/>
              <a:buAutoNum type="arabicPeriod"/>
            </a:pPr>
            <a:r>
              <a:rPr lang="en-US" sz="3000" b="1" dirty="0">
                <a:latin typeface="Cambria" charset="0"/>
              </a:rPr>
              <a:t>  Size – quarts or pints</a:t>
            </a:r>
          </a:p>
          <a:p>
            <a:pPr eaLnBrk="1" hangingPunct="1">
              <a:buFont typeface="Cambria" charset="0"/>
              <a:buNone/>
            </a:pPr>
            <a:endParaRPr lang="en-US" sz="3600" b="1" dirty="0">
              <a:latin typeface="Cambria" charset="0"/>
            </a:endParaRPr>
          </a:p>
          <a:p>
            <a:pPr lvl="1" eaLnBrk="1" hangingPunct="1"/>
            <a:endParaRPr lang="en-US" sz="3200" b="1" dirty="0"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9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H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8" b="7728"/>
          <a:stretch>
            <a:fillRect/>
          </a:stretch>
        </p:blipFill>
        <p:spPr>
          <a:xfrm>
            <a:off x="124431" y="1828800"/>
            <a:ext cx="3947178" cy="4756505"/>
          </a:xfr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2452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Text Box 59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071610" y="1828800"/>
            <a:ext cx="4868498" cy="49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50000"/>
              </a:lnSpc>
              <a:buNone/>
            </a:pPr>
            <a:endParaRPr lang="en-US" sz="5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5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ambria"/>
                <a:cs typeface="Cambria"/>
              </a:rPr>
              <a:t>Molds &amp; Yeasts</a:t>
            </a:r>
          </a:p>
          <a:p>
            <a:pPr eaLnBrk="1" hangingPunct="1">
              <a:lnSpc>
                <a:spcPct val="70000"/>
              </a:lnSpc>
            </a:pPr>
            <a:r>
              <a:rPr lang="en-US" sz="1800" b="1" dirty="0" smtClean="0">
                <a:solidFill>
                  <a:srgbClr val="000000"/>
                </a:solidFill>
              </a:rPr>
              <a:t>Process </a:t>
            </a:r>
            <a:r>
              <a:rPr lang="en-US" sz="1800" b="1" dirty="0">
                <a:solidFill>
                  <a:srgbClr val="000000"/>
                </a:solidFill>
              </a:rPr>
              <a:t>at 212° </a:t>
            </a:r>
            <a:r>
              <a:rPr lang="en-US" sz="1800" b="1" dirty="0" smtClean="0">
                <a:solidFill>
                  <a:srgbClr val="000000"/>
                </a:solidFill>
              </a:rPr>
              <a:t>F in </a:t>
            </a:r>
            <a:r>
              <a:rPr lang="en-US" sz="1800" b="1" dirty="0">
                <a:solidFill>
                  <a:srgbClr val="000000"/>
                </a:solidFill>
              </a:rPr>
              <a:t>Boiling Water </a:t>
            </a:r>
            <a:r>
              <a:rPr lang="en-US" sz="1800" b="1" dirty="0" smtClean="0">
                <a:solidFill>
                  <a:srgbClr val="000000"/>
                </a:solidFill>
              </a:rPr>
              <a:t>Bath </a:t>
            </a:r>
          </a:p>
          <a:p>
            <a:pPr marL="460375" lvl="1" indent="0" eaLnBrk="1" hangingPunct="1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Kills Molds &amp; Yeasts in High-acid Foods)</a:t>
            </a:r>
          </a:p>
          <a:p>
            <a:pPr marL="0" indent="0" eaLnBrk="1" hangingPunct="1">
              <a:buNone/>
            </a:pPr>
            <a:endParaRPr lang="en-US" sz="100" dirty="0" smtClean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Cut off point = 4.6</a:t>
            </a:r>
            <a:r>
              <a:rPr lang="en-US" u="sng" dirty="0" smtClean="0">
                <a:solidFill>
                  <a:srgbClr val="000000"/>
                </a:solidFill>
                <a:effectLst/>
                <a:latin typeface="Cambria" charset="0"/>
              </a:rPr>
              <a:t>↓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mbria" charset="0"/>
              </a:rPr>
              <a:t>Bacteria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Process </a:t>
            </a:r>
            <a:r>
              <a:rPr lang="en-US" sz="1800" b="1" dirty="0">
                <a:solidFill>
                  <a:srgbClr val="000000"/>
                </a:solidFill>
              </a:rPr>
              <a:t>at 240° </a:t>
            </a:r>
            <a:r>
              <a:rPr lang="en-US" sz="1800" b="1" dirty="0" smtClean="0">
                <a:solidFill>
                  <a:srgbClr val="000000"/>
                </a:solidFill>
              </a:rPr>
              <a:t>F in </a:t>
            </a:r>
            <a:r>
              <a:rPr lang="en-US" sz="1800" b="1" dirty="0">
                <a:solidFill>
                  <a:srgbClr val="000000"/>
                </a:solidFill>
              </a:rPr>
              <a:t>Steam Pressure </a:t>
            </a:r>
            <a:r>
              <a:rPr lang="en-US" sz="1800" b="1" dirty="0" smtClean="0">
                <a:solidFill>
                  <a:srgbClr val="000000"/>
                </a:solidFill>
              </a:rPr>
              <a:t>Canner</a:t>
            </a:r>
          </a:p>
          <a:p>
            <a:pPr marL="460375" lvl="1" indent="0" eaLnBrk="1" hangingPunct="1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>
                <a:solidFill>
                  <a:srgbClr val="000000"/>
                </a:solidFill>
              </a:rPr>
              <a:t>Kills anaerobic organisms like those that cause botulism in low acid foods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 marL="460375" lvl="1" indent="0" eaLnBrk="1" hangingPunct="1">
              <a:lnSpc>
                <a:spcPct val="70000"/>
              </a:lnSpc>
              <a:buNone/>
            </a:pPr>
            <a:endParaRPr lang="en-US" sz="800" dirty="0"/>
          </a:p>
          <a:p>
            <a:pPr marL="0" lvl="0" indent="0" algn="ctr" eaLnBrk="1" hangingPunct="1">
              <a:buNone/>
            </a:pPr>
            <a:r>
              <a:rPr lang="en-US" sz="2800" b="1" dirty="0" smtClean="0">
                <a:solidFill>
                  <a:srgbClr val="921F07"/>
                </a:solidFill>
                <a:effectLst/>
                <a:latin typeface="Cambria" charset="0"/>
              </a:rPr>
              <a:t>ACID </a:t>
            </a:r>
            <a:r>
              <a:rPr lang="en-US" sz="2800" b="1" dirty="0">
                <a:solidFill>
                  <a:srgbClr val="921F07"/>
                </a:solidFill>
                <a:effectLst/>
                <a:latin typeface="Cambria" charset="0"/>
              </a:rPr>
              <a:t>CONTENT OF FOOD</a:t>
            </a:r>
          </a:p>
          <a:p>
            <a:pPr marL="0" indent="0" eaLnBrk="1" hangingPunct="1">
              <a:buNone/>
            </a:pP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42808" y="3822798"/>
            <a:ext cx="2228801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9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75933"/>
          <a:stretch/>
        </p:blipFill>
        <p:spPr bwMode="auto">
          <a:xfrm>
            <a:off x="0" y="-12452"/>
            <a:ext cx="9144000" cy="16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Rectang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921F07"/>
                </a:solidFill>
                <a:latin typeface="Cambria" charset="0"/>
              </a:rPr>
              <a:t>Botulism </a:t>
            </a:r>
            <a:r>
              <a:rPr lang="en-US" sz="4800" b="1" dirty="0" smtClean="0">
                <a:solidFill>
                  <a:srgbClr val="921F07"/>
                </a:solidFill>
                <a:latin typeface="Cambria" charset="0"/>
              </a:rPr>
              <a:t>Toxin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latin typeface="Cambria" charset="0"/>
              </a:rPr>
              <a:t>It is when the botulism spore is placed in an environment with</a:t>
            </a:r>
          </a:p>
          <a:p>
            <a:pPr marL="914400" lvl="1" indent="-457200">
              <a:lnSpc>
                <a:spcPct val="90000"/>
              </a:lnSpc>
              <a:buFont typeface="Wingdings" charset="2"/>
              <a:buChar char="u"/>
            </a:pPr>
            <a:r>
              <a:rPr lang="en-US" sz="2600" b="1" dirty="0">
                <a:latin typeface="Cambria" charset="0"/>
              </a:rPr>
              <a:t>Low acidity (pH is greater than 4.6)</a:t>
            </a:r>
          </a:p>
          <a:p>
            <a:pPr marL="914400" lvl="1" indent="-457200">
              <a:lnSpc>
                <a:spcPct val="90000"/>
              </a:lnSpc>
              <a:buFont typeface="Wingdings" charset="2"/>
              <a:buChar char="u"/>
            </a:pPr>
            <a:r>
              <a:rPr lang="en-US" sz="2600" b="1" dirty="0" smtClean="0">
                <a:latin typeface="Cambria" charset="0"/>
              </a:rPr>
              <a:t>Moisture </a:t>
            </a:r>
            <a:r>
              <a:rPr lang="en-US" sz="2600" b="1" dirty="0">
                <a:latin typeface="Cambria" charset="0"/>
              </a:rPr>
              <a:t>(and it </a:t>
            </a:r>
            <a:r>
              <a:rPr lang="en-US" sz="2600" b="1" dirty="0" smtClean="0">
                <a:latin typeface="Cambria" charset="0"/>
              </a:rPr>
              <a:t>doesn‘t</a:t>
            </a:r>
            <a:r>
              <a:rPr lang="en-US" altLang="ja-JP" sz="2600" b="1" dirty="0" smtClean="0">
                <a:latin typeface="Cambria" charset="0"/>
              </a:rPr>
              <a:t> </a:t>
            </a:r>
            <a:r>
              <a:rPr lang="en-US" altLang="ja-JP" sz="2600" b="1" dirty="0">
                <a:latin typeface="Cambria" charset="0"/>
              </a:rPr>
              <a:t>take much!)</a:t>
            </a:r>
          </a:p>
          <a:p>
            <a:pPr marL="914400" lvl="1" indent="-457200">
              <a:lnSpc>
                <a:spcPct val="90000"/>
              </a:lnSpc>
              <a:buFont typeface="Wingdings" charset="2"/>
              <a:buChar char="u"/>
            </a:pPr>
            <a:r>
              <a:rPr lang="en-US" sz="2600" b="1" dirty="0">
                <a:latin typeface="Cambria" charset="0"/>
              </a:rPr>
              <a:t>And no oxygen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600" b="1" dirty="0">
                <a:latin typeface="Cambria" charset="0"/>
              </a:rPr>
              <a:t>	that it creates a toxin that is deadly!</a:t>
            </a:r>
          </a:p>
          <a:p>
            <a:pPr>
              <a:lnSpc>
                <a:spcPct val="90000"/>
              </a:lnSpc>
            </a:pPr>
            <a:r>
              <a:rPr lang="en-US" sz="2600" b="1" dirty="0">
                <a:latin typeface="Cambria" charset="0"/>
              </a:rPr>
              <a:t>When we home can low-acid foods, we have just created the PERFECT environment for botulism </a:t>
            </a:r>
            <a:r>
              <a:rPr lang="en-US" sz="2600" b="1" dirty="0" smtClean="0">
                <a:latin typeface="Cambria" charset="0"/>
              </a:rPr>
              <a:t>to </a:t>
            </a:r>
            <a:r>
              <a:rPr lang="en-US" sz="2600" b="1" dirty="0">
                <a:latin typeface="Cambria" charset="0"/>
              </a:rPr>
              <a:t>kill </a:t>
            </a:r>
            <a:r>
              <a:rPr lang="en-US" sz="2600" b="1" dirty="0">
                <a:latin typeface="Cambria" charset="0"/>
              </a:rPr>
              <a:t>us (if it is not killed</a:t>
            </a:r>
            <a:r>
              <a:rPr lang="en-US" sz="2600" b="1" dirty="0" smtClean="0">
                <a:latin typeface="Cambria" charset="0"/>
              </a:rPr>
              <a:t>)!</a:t>
            </a:r>
            <a:endParaRPr lang="en-US" sz="2600" b="1" dirty="0">
              <a:latin typeface="Cambria" charset="0"/>
            </a:endParaRPr>
          </a:p>
          <a:p>
            <a:pPr marL="0" indent="0">
              <a:buNone/>
            </a:pPr>
            <a:endParaRPr lang="en-US" dirty="0">
              <a:solidFill>
                <a:srgbClr val="921F07"/>
              </a:solidFill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333</TotalTime>
  <Words>1607</Words>
  <Application>Microsoft Macintosh PowerPoint</Application>
  <PresentationFormat>On-screen Show (4:3)</PresentationFormat>
  <Paragraphs>188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Precedent</vt:lpstr>
      <vt:lpstr>Food Preservation </vt:lpstr>
      <vt:lpstr>PowerPoint Presentation</vt:lpstr>
      <vt:lpstr>PowerPoint Presentation</vt:lpstr>
      <vt:lpstr>Food Safety is Our #1 Priority!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Killing Botulism</vt:lpstr>
      <vt:lpstr>Density: Heat Penetration impacted by thickness of contents</vt:lpstr>
      <vt:lpstr>Adjusting for Altitude</vt:lpstr>
      <vt:lpstr>Processing Time</vt:lpstr>
      <vt:lpstr>PowerPoint Presentation</vt:lpstr>
      <vt:lpstr>Steam Canners</vt:lpstr>
      <vt:lpstr>Smooth Top Ranges</vt:lpstr>
      <vt:lpstr>PowerPoint Presentation</vt:lpstr>
      <vt:lpstr>PowerPoint Presentation</vt:lpstr>
      <vt:lpstr>Jars &amp; Lids</vt:lpstr>
      <vt:lpstr>PowerPoint Presentation</vt:lpstr>
      <vt:lpstr>Boiling Water Canner</vt:lpstr>
      <vt:lpstr>Pressure Canner</vt:lpstr>
      <vt:lpstr>Pressure Canner</vt:lpstr>
      <vt:lpstr>Pressure Canner</vt:lpstr>
      <vt:lpstr>Cooling Jars</vt:lpstr>
      <vt:lpstr>Storing Your Food</vt:lpstr>
    </vt:vector>
  </TitlesOfParts>
  <Company>Prime Properties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Preservation </dc:title>
  <dc:creator>Marie Anderson</dc:creator>
  <cp:lastModifiedBy>Marie Anderson</cp:lastModifiedBy>
  <cp:revision>24</cp:revision>
  <dcterms:created xsi:type="dcterms:W3CDTF">2016-06-09T21:13:04Z</dcterms:created>
  <dcterms:modified xsi:type="dcterms:W3CDTF">2016-06-22T21:32:20Z</dcterms:modified>
</cp:coreProperties>
</file>